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2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2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1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4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9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2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3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BF86F-ABBF-4653-B3D2-D40974F3CBD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A129-566C-4536-AFA7-3EB0A9501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7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patelris/crop-yield-prediction-dataset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6303" y="-126574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effectLst>
                  <a:outerShdw blurRad="1016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CROP YIELD PREDICTION USING MACHINE LEARNING</a:t>
            </a:r>
            <a:endParaRPr lang="en-US" sz="4400" b="1" dirty="0">
              <a:solidFill>
                <a:srgbClr val="FFFF00"/>
              </a:solidFill>
              <a:effectLst>
                <a:outerShdw blurRad="101600" dist="38100" dir="2700000" algn="tl" rotWithShape="0">
                  <a:schemeClr val="tx1">
                    <a:alpha val="40000"/>
                  </a:scheme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0204" y="5095056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 Capstone Project</a:t>
            </a:r>
          </a:p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Mustafa Mahmood</a:t>
            </a:r>
          </a:p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PKLH-DEC2024-DSAI-9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7389"/>
            <a:ext cx="10515600" cy="1325563"/>
          </a:xfrm>
        </p:spPr>
        <p:txBody>
          <a:bodyPr/>
          <a:lstStyle/>
          <a:p>
            <a:pPr algn="ctr"/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 APP DEMO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60" y="1175159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 smtClean="0"/>
              <a:t>User-friendly interface for predicting crop yield</a:t>
            </a:r>
          </a:p>
          <a:p>
            <a:r>
              <a:rPr lang="en-US" sz="1900" dirty="0" smtClean="0"/>
              <a:t>Inputs: Rainfall, temperature, </a:t>
            </a:r>
            <a:r>
              <a:rPr lang="en-US" sz="1900" dirty="0" err="1" smtClean="0"/>
              <a:t>pestucide</a:t>
            </a:r>
            <a:r>
              <a:rPr lang="en-US" sz="1900" dirty="0" smtClean="0"/>
              <a:t> use, and crop type.</a:t>
            </a:r>
          </a:p>
          <a:p>
            <a:r>
              <a:rPr lang="en-US" sz="1900" dirty="0" smtClean="0"/>
              <a:t>Output: Predicted yield in hg/ha using the Random Forest Model</a:t>
            </a:r>
          </a:p>
          <a:p>
            <a:r>
              <a:rPr lang="en-US" sz="1900" dirty="0" smtClean="0"/>
              <a:t>Real-time predictions using scaled inputs.</a:t>
            </a:r>
          </a:p>
          <a:p>
            <a:r>
              <a:rPr lang="en-US" sz="1900" dirty="0" smtClean="0"/>
              <a:t>Model and scaler integrated using </a:t>
            </a:r>
            <a:r>
              <a:rPr lang="en-US" sz="1900" dirty="0" err="1" smtClean="0"/>
              <a:t>joblib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r>
              <a:rPr lang="en-US" sz="1900" dirty="0" smtClean="0"/>
              <a:t>User enters environmental inputs.</a:t>
            </a:r>
          </a:p>
          <a:p>
            <a:r>
              <a:rPr lang="en-US" sz="1900" dirty="0" smtClean="0"/>
              <a:t>App applies one-hot encoding and scaling</a:t>
            </a:r>
          </a:p>
          <a:p>
            <a:r>
              <a:rPr lang="en-US" sz="1900" dirty="0" smtClean="0"/>
              <a:t>Model returns yield prediction instantly</a:t>
            </a:r>
          </a:p>
          <a:p>
            <a:r>
              <a:rPr lang="en-US" sz="1900" dirty="0" smtClean="0"/>
              <a:t>Designed for farmers, agronomists, and policymakers</a:t>
            </a:r>
            <a:endParaRPr lang="en-US" sz="19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6001" y="1051098"/>
            <a:ext cx="5181600" cy="2269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468" y="706509"/>
            <a:ext cx="208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KEY FEATURES:</a:t>
            </a:r>
            <a:endParaRPr lang="en-US" sz="24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02861" y="3350828"/>
            <a:ext cx="144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2338" y="683799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“Full UI View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41" y="2412481"/>
            <a:ext cx="2816860" cy="25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782" y="3437822"/>
            <a:ext cx="4732973" cy="23088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9280" y="4915409"/>
            <a:ext cx="3139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“While the app performed extremely well for certain crops, some crops showed signs of </a:t>
            </a:r>
            <a:r>
              <a:rPr lang="en-US" dirty="0" err="1" smtClean="0"/>
              <a:t>underfitting</a:t>
            </a:r>
            <a:r>
              <a:rPr lang="en-US" dirty="0" smtClean="0"/>
              <a:t> or overfitting, mainly due to scaling afterwards which was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241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LIMITATIONS AND FUTURE ENHANCEMENTS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760" y="1629172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Feature Scope</a:t>
            </a:r>
            <a:r>
              <a:rPr lang="en-US" sz="1800" b="1" dirty="0" smtClean="0"/>
              <a:t>: </a:t>
            </a:r>
            <a:r>
              <a:rPr lang="en-US" sz="1800" dirty="0" smtClean="0"/>
              <a:t>Key variables like soil type, humidity, and sunlight were not available, reducing model accuracy for some crops.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Imbalance</a:t>
            </a:r>
            <a:r>
              <a:rPr lang="en-US" sz="1800" dirty="0" smtClean="0"/>
              <a:t>: Some crops had significantly fewer data point, leading to lower prediction reliability.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model training</a:t>
            </a:r>
            <a:r>
              <a:rPr lang="en-US" sz="1800" dirty="0" smtClean="0"/>
              <a:t>: The model is trained on historical data and might not adapt to changing weather patterns or emerging crop diseases. 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spatial data</a:t>
            </a:r>
            <a:r>
              <a:rPr lang="en-US" sz="2000" dirty="0" smtClean="0"/>
              <a:t>: </a:t>
            </a:r>
            <a:r>
              <a:rPr lang="en-US" sz="1800" dirty="0" smtClean="0"/>
              <a:t>Regional insights and geolocation-based predictions are currently missing.</a:t>
            </a:r>
          </a:p>
          <a:p>
            <a:endParaRPr lang="en-US" sz="1800" dirty="0" smtClean="0"/>
          </a:p>
          <a:p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3877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1900" b="1" dirty="0" smtClean="0"/>
              <a:t>Integration of NDVI satellite imagery</a:t>
            </a:r>
            <a:r>
              <a:rPr lang="en-US" sz="1900" dirty="0" smtClean="0"/>
              <a:t>: Adding NDVI (Normalized Difference Vegetation Index) will help in detecting plant health and growth stages, leading to more nuanced predictions and early warning systems for crop failures.</a:t>
            </a:r>
          </a:p>
          <a:p>
            <a:r>
              <a:rPr lang="en-US" sz="1900" b="1" dirty="0" smtClean="0"/>
              <a:t>Incorporating soil and climate data</a:t>
            </a:r>
            <a:r>
              <a:rPr lang="en-US" sz="1900" dirty="0" smtClean="0"/>
              <a:t>: Features like soil pH, moisture levels, wind speed would significantly boost the models awareness.</a:t>
            </a:r>
          </a:p>
          <a:p>
            <a:r>
              <a:rPr lang="en-US" sz="1900" b="1" dirty="0" smtClean="0"/>
              <a:t>Real-Time data feeds</a:t>
            </a:r>
            <a:r>
              <a:rPr lang="en-US" sz="1900" dirty="0" smtClean="0"/>
              <a:t>: Connecting the app to APIs for weather updates or satellite feeds will enable live predictions and make the system more adaptive and field-ready.</a:t>
            </a:r>
          </a:p>
          <a:p>
            <a:r>
              <a:rPr lang="en-US" sz="1900" b="1" dirty="0" smtClean="0"/>
              <a:t>Model retraining pipeline</a:t>
            </a:r>
            <a:r>
              <a:rPr lang="en-US" sz="1900" dirty="0" smtClean="0"/>
              <a:t>: Automating retraining as new data becomes available will keep predictions accurate over time and improve generalizability. </a:t>
            </a:r>
            <a:endParaRPr lang="en-US" sz="1900" dirty="0"/>
          </a:p>
        </p:txBody>
      </p:sp>
      <p:sp>
        <p:nvSpPr>
          <p:cNvPr id="6" name="TextBox 5"/>
          <p:cNvSpPr txBox="1"/>
          <p:nvPr/>
        </p:nvSpPr>
        <p:spPr>
          <a:xfrm>
            <a:off x="995680" y="125984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Current</a:t>
            </a:r>
            <a:r>
              <a:rPr lang="en-US" u="sng" dirty="0" smtClean="0"/>
              <a:t> </a:t>
            </a:r>
            <a:r>
              <a:rPr lang="en-US" b="1" u="sng" dirty="0" smtClean="0"/>
              <a:t>Constraints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06640" y="1259840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Future Enhancements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160" y="133712"/>
            <a:ext cx="853666" cy="821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" y="-224155"/>
            <a:ext cx="1336459" cy="1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2284" y="2722880"/>
            <a:ext cx="57615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Algerian" panose="04020705040A02060702" pitchFamily="82" charset="0"/>
              </a:rPr>
              <a:t>Thankyou!</a:t>
            </a:r>
            <a:endParaRPr lang="en-US" sz="8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389" y="6234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 &amp; Problem Statement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517001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This project uses machine learning to predict crop yields based on rainfall, temperature, pesticide use, and crop type. It aims to provide data-driven insights to help optimize agricultural productivity. </a:t>
            </a:r>
            <a:endParaRPr lang="en-US" sz="20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0620" y="2517001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Farmers often lack accurate tools to predict crop yields.</a:t>
            </a:r>
          </a:p>
          <a:p>
            <a:pPr marL="0" indent="0">
              <a:buNone/>
            </a:pPr>
            <a:r>
              <a:rPr lang="en-US" sz="2000" dirty="0" smtClean="0">
                <a:latin typeface="+mj-lt"/>
              </a:rPr>
              <a:t>This model offers a scalable and efficient solution to improve decision-making using environmental data. </a:t>
            </a:r>
            <a:endParaRPr lang="en-US" sz="2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8389" y="1949004"/>
            <a:ext cx="2449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Overview 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6738" y="2204144"/>
            <a:ext cx="273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 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0" y="1949004"/>
            <a:ext cx="683399" cy="683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66" y="1960758"/>
            <a:ext cx="899822" cy="8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83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ABOUT THE DATASET</a:t>
            </a:r>
            <a:endParaRPr 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502" y="1167702"/>
            <a:ext cx="10515600" cy="47870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dataset used in this project was sourced from the Food and Agriculture Organization (FAO) and the World Data Bank. It includes multi-year agricultural data from a single country and crop types.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https://www.kaggle.com/datasets/patelris/crop-yield-prediction-dataset/data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Features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Average Rainfall (mm/year)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Average Temperature (C)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Pesticide Use (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tonnes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Crop Types (13 crops)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Variable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Crop Yield (hectograms per hectare – hg/ha)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Records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20,000+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columns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8</a:t>
            </a:r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Dataset enabled the development of a machine learning model to predict yield based on environmental and crop-type factors.</a:t>
            </a:r>
          </a:p>
          <a:p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"/>
            <a:ext cx="994658" cy="994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14" y="2776654"/>
            <a:ext cx="4917688" cy="19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897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 CLEANING &amp; PRE-PROCESSING</a:t>
            </a:r>
            <a:endParaRPr 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PERFROMED</a:t>
            </a:r>
          </a:p>
          <a:p>
            <a:pPr marL="0" indent="0">
              <a:buNone/>
            </a:pPr>
            <a:r>
              <a:rPr lang="en-US" sz="2000" dirty="0" smtClean="0"/>
              <a:t>. Removed null and duplicate records</a:t>
            </a:r>
          </a:p>
          <a:p>
            <a:pPr marL="0" indent="0">
              <a:buNone/>
            </a:pPr>
            <a:r>
              <a:rPr lang="en-US" sz="2000" dirty="0" smtClean="0"/>
              <a:t>. One-Hot Encoded column names</a:t>
            </a:r>
          </a:p>
          <a:p>
            <a:pPr marL="0" indent="0">
              <a:buNone/>
            </a:pPr>
            <a:r>
              <a:rPr lang="en-US" sz="2000" dirty="0" smtClean="0"/>
              <a:t>. Scaled Features – using </a:t>
            </a:r>
            <a:r>
              <a:rPr lang="en-US" sz="2000" dirty="0" err="1" smtClean="0"/>
              <a:t>StandardScaler</a:t>
            </a:r>
            <a:r>
              <a:rPr lang="en-US" sz="2000" dirty="0" smtClean="0"/>
              <a:t>()</a:t>
            </a:r>
          </a:p>
          <a:p>
            <a:pPr marL="0" indent="0">
              <a:buNone/>
            </a:pPr>
            <a:r>
              <a:rPr lang="en-US" sz="2000" dirty="0" smtClean="0"/>
              <a:t>. Converted final dataset into X (Features) and y (target)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930484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ITS IMPORTANT</a:t>
            </a:r>
          </a:p>
          <a:p>
            <a:pPr marL="0" indent="0">
              <a:buNone/>
            </a:pPr>
            <a:r>
              <a:rPr lang="en-US" sz="2000" b="1" dirty="0" smtClean="0"/>
              <a:t>. </a:t>
            </a:r>
            <a:r>
              <a:rPr lang="en-US" sz="2000" dirty="0" smtClean="0"/>
              <a:t>Ensures model is trained on clean, reliable data</a:t>
            </a:r>
          </a:p>
          <a:p>
            <a:pPr marL="0" indent="0">
              <a:buNone/>
            </a:pPr>
            <a:r>
              <a:rPr lang="en-US" sz="2000" dirty="0" smtClean="0"/>
              <a:t>. Encoding allows categorical input for ML models</a:t>
            </a:r>
          </a:p>
          <a:p>
            <a:pPr marL="0" indent="0">
              <a:buNone/>
            </a:pPr>
            <a:r>
              <a:rPr lang="en-US" sz="2000" dirty="0" smtClean="0"/>
              <a:t>. Scaling prevents bias from large numeric ranges</a:t>
            </a:r>
          </a:p>
          <a:p>
            <a:pPr marL="0" indent="0">
              <a:buNone/>
            </a:pPr>
            <a:r>
              <a:rPr lang="en-US" sz="2000" dirty="0" smtClean="0"/>
              <a:t>. Preprocessing improves model accuracy and performance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96"/>
            <a:ext cx="1106170" cy="1106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844" y="5887844"/>
            <a:ext cx="970156" cy="9701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17717"/>
            <a:ext cx="5274527" cy="16701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517" y="4870609"/>
            <a:ext cx="4439603" cy="18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8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9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EXPLORATORY DATA ANALYSIS (EDA)</a:t>
            </a:r>
            <a:endParaRPr lang="en-US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60" y="1132990"/>
            <a:ext cx="5181600" cy="34982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FINDINGS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Distribution of crop yield shows high variability across years and crop types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Rainfall and temperature distributions are slightly skewed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Strong correlation observed between rainfall and crop yield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Outliers detected in pesticide usage, requiring scaling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Some crops like (Potatoes, Maize, Rice) consistently yield higher than others. 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8480" y="1575614"/>
            <a:ext cx="3373120" cy="1858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8480" y="1002397"/>
            <a:ext cx="326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u="sng" dirty="0" smtClean="0"/>
              <a:t>Correlation of input features with Crop Yield”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927" y="4261873"/>
            <a:ext cx="4185920" cy="1889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86292" y="3908198"/>
            <a:ext cx="27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“Distribution of Crop Yield”</a:t>
            </a:r>
            <a:endParaRPr lang="en-US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05" y="4631205"/>
            <a:ext cx="4250055" cy="2226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32701" y="4261873"/>
            <a:ext cx="256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“Spread of Pesticide Use”</a:t>
            </a:r>
            <a:endParaRPr lang="en-US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41" y="122956"/>
            <a:ext cx="951459" cy="9514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1248" y="3362029"/>
            <a:ext cx="498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“Low correlation observed between inputs &amp; yield”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06588" y="6154541"/>
            <a:ext cx="343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“Yield distribution is right-skewed”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71212" y="6260343"/>
            <a:ext cx="355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“Pesticide use has extreme outliers”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9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BUILDING &amp; EVALUATION</a:t>
            </a:r>
            <a:endParaRPr lang="en-US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25400" y="1091248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USED:</a:t>
            </a:r>
          </a:p>
          <a:p>
            <a:pPr marL="0" indent="0">
              <a:buNone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Linear Regression:</a:t>
            </a:r>
          </a:p>
          <a:p>
            <a:pPr marL="0" indent="0">
              <a:buNone/>
            </a:pPr>
            <a:r>
              <a:rPr 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Baseline model to establish linear relationships.</a:t>
            </a:r>
          </a:p>
          <a:p>
            <a:pPr marL="0" indent="0">
              <a:buNone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Decision-Tree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Regressor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Captures not-linear patterns using tree-based splits.</a:t>
            </a:r>
          </a:p>
          <a:p>
            <a:pPr marL="0" indent="0">
              <a:buNone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Random Forest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Regressor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RESULTS</a:t>
            </a:r>
          </a:p>
          <a:p>
            <a:pPr marL="0" indent="0">
              <a:buNone/>
            </a:pPr>
            <a:r>
              <a:rPr 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of decision trees offering high accuracy and reduced overfitting.</a:t>
            </a:r>
          </a:p>
          <a:p>
            <a:pPr marL="0" indent="0">
              <a:buNone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Regressor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Boosted ensemble model optimized for speed and performance.</a:t>
            </a:r>
          </a:p>
          <a:p>
            <a:pPr marL="0" indent="0"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4316" y="118552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EVALUATION RESULTS: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1693347"/>
            <a:ext cx="3466567" cy="1896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433" y="1693347"/>
            <a:ext cx="3466567" cy="1896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901" y="4506179"/>
            <a:ext cx="3502559" cy="21776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6920" y="5583040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BEST PERFROMING MODEL</a:t>
            </a:r>
            <a:endParaRPr lang="en-US" b="1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433" y="4506178"/>
            <a:ext cx="3466567" cy="2177613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>
            <a:off x="3769283" y="5689600"/>
            <a:ext cx="799645" cy="6502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417" y="1091248"/>
            <a:ext cx="524292" cy="5242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4367"/>
            <a:ext cx="919099" cy="9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9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06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FINAL MODEL RESULTS</a:t>
            </a:r>
            <a:endParaRPr lang="en-US" sz="48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8200" y="1740923"/>
            <a:ext cx="5501640" cy="290219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7480" y="1317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RANDOM FOREST: Final Model Results</a:t>
            </a:r>
          </a:p>
          <a:p>
            <a:pPr marL="0" indent="0">
              <a:buNone/>
            </a:pPr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Delivered the 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Best Performance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among all models.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Achieved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R2 Score: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0.988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MAE: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3728 hg/ha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Strong alignment between actual and predicted values</a:t>
            </a:r>
          </a:p>
          <a:p>
            <a:pPr mar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Suitable for real-world applications due to its accuracy and robustness</a:t>
            </a:r>
          </a:p>
          <a:p>
            <a:pPr marL="0" indent="0">
              <a:buNone/>
            </a:pPr>
            <a:endParaRPr lang="en-US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3919" y="4654669"/>
            <a:ext cx="531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“High overlap between actual and predicted values confirms the models strong predictive ability”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20" y="225882"/>
            <a:ext cx="848361" cy="7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CROP-WISE YIELD ANALYSIS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Potatoes, Cassava, and Sweet Potatoes show the highest average yields</a:t>
            </a:r>
          </a:p>
          <a:p>
            <a:r>
              <a:rPr lang="en-US" sz="2000" dirty="0" smtClean="0"/>
              <a:t>Sorghum and Soybeans exhibit comparatively lower yields.</a:t>
            </a:r>
          </a:p>
          <a:p>
            <a:r>
              <a:rPr lang="en-US" sz="2000" dirty="0" smtClean="0"/>
              <a:t>Highlights the importance of crop selection in maximizing output.</a:t>
            </a:r>
          </a:p>
          <a:p>
            <a:r>
              <a:rPr lang="en-US" sz="2000" dirty="0" smtClean="0"/>
              <a:t>Reflects how different crops respond to environmental factors.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31"/>
            <a:ext cx="939802" cy="939802"/>
          </a:xfrm>
        </p:spPr>
      </p:pic>
      <p:sp>
        <p:nvSpPr>
          <p:cNvPr id="5" name="TextBox 4"/>
          <p:cNvSpPr txBox="1"/>
          <p:nvPr/>
        </p:nvSpPr>
        <p:spPr>
          <a:xfrm>
            <a:off x="355600" y="1288564"/>
            <a:ext cx="2758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2400" y="1320959"/>
            <a:ext cx="4339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“Insights from Crop Type Performance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20" y="1754981"/>
            <a:ext cx="6250940" cy="449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7200" y="6323002"/>
            <a:ext cx="670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“Potatoes consistently outperform other crops in yield performance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34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92D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5" y="773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CLUSTERING ANALYSIS (KMEANS)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38212" y="77656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Insights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923" y="1600474"/>
            <a:ext cx="5157787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Applied </a:t>
            </a:r>
            <a:r>
              <a:rPr lang="en-US" sz="2000" b="1" dirty="0" err="1" smtClean="0">
                <a:solidFill>
                  <a:srgbClr val="C00000"/>
                </a:solidFill>
              </a:rPr>
              <a:t>KMeans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Clustering </a:t>
            </a:r>
            <a:r>
              <a:rPr lang="en-US" sz="2000" dirty="0" smtClean="0"/>
              <a:t>to identify distinct crop growing conditions. </a:t>
            </a:r>
          </a:p>
          <a:p>
            <a:r>
              <a:rPr lang="en-US" sz="2000" dirty="0" smtClean="0"/>
              <a:t>Clusters were based on </a:t>
            </a:r>
            <a:r>
              <a:rPr lang="en-US" sz="2000" b="1" dirty="0" smtClean="0">
                <a:solidFill>
                  <a:srgbClr val="C00000"/>
                </a:solidFill>
              </a:rPr>
              <a:t>rainfall</a:t>
            </a:r>
            <a:r>
              <a:rPr lang="en-US" sz="2000" dirty="0" smtClean="0">
                <a:solidFill>
                  <a:srgbClr val="C00000"/>
                </a:solidFill>
              </a:rPr>
              <a:t>,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temperature</a:t>
            </a:r>
            <a:r>
              <a:rPr lang="en-US" sz="2000" dirty="0" smtClean="0">
                <a:solidFill>
                  <a:srgbClr val="C00000"/>
                </a:solidFill>
              </a:rPr>
              <a:t>,</a:t>
            </a:r>
            <a:r>
              <a:rPr lang="en-US" sz="2000" dirty="0" smtClean="0"/>
              <a:t> and </a:t>
            </a:r>
            <a:r>
              <a:rPr lang="en-US" sz="2000" b="1" dirty="0" smtClean="0">
                <a:solidFill>
                  <a:srgbClr val="C00000"/>
                </a:solidFill>
              </a:rPr>
              <a:t>pesticide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usage</a:t>
            </a:r>
          </a:p>
          <a:p>
            <a:r>
              <a:rPr lang="en-US" sz="2000" dirty="0" smtClean="0"/>
              <a:t>Helped uncover </a:t>
            </a:r>
            <a:r>
              <a:rPr lang="en-US" sz="2000" b="1" dirty="0" smtClean="0">
                <a:solidFill>
                  <a:srgbClr val="C00000"/>
                </a:solidFill>
              </a:rPr>
              <a:t>natural groupings </a:t>
            </a:r>
            <a:r>
              <a:rPr lang="en-US" sz="2000" dirty="0" smtClean="0"/>
              <a:t>in the data, revealing patterns not visible through direct observation.</a:t>
            </a:r>
          </a:p>
          <a:p>
            <a:r>
              <a:rPr lang="en-US" sz="2000" dirty="0" smtClean="0"/>
              <a:t>Useful for </a:t>
            </a:r>
            <a:r>
              <a:rPr lang="en-US" sz="2000" b="1" dirty="0" smtClean="0">
                <a:solidFill>
                  <a:srgbClr val="C00000"/>
                </a:solidFill>
              </a:rPr>
              <a:t>segmenting regions </a:t>
            </a:r>
            <a:r>
              <a:rPr lang="en-US" sz="2000" dirty="0" smtClean="0"/>
              <a:t>or </a:t>
            </a:r>
            <a:r>
              <a:rPr lang="en-US" sz="2000" b="1" dirty="0" smtClean="0">
                <a:solidFill>
                  <a:srgbClr val="C00000"/>
                </a:solidFill>
              </a:rPr>
              <a:t>recommendation systems </a:t>
            </a:r>
            <a:r>
              <a:rPr lang="en-US" sz="2000" dirty="0" smtClean="0"/>
              <a:t>based on optimal crop conditions.</a:t>
            </a:r>
          </a:p>
          <a:p>
            <a:r>
              <a:rPr lang="en-US" sz="2000" dirty="0" smtClean="0"/>
              <a:t>Enhances understanding of how </a:t>
            </a:r>
            <a:r>
              <a:rPr lang="en-US" sz="2000" b="1" dirty="0" smtClean="0">
                <a:solidFill>
                  <a:srgbClr val="C00000"/>
                </a:solidFill>
              </a:rPr>
              <a:t>different environmental conditions</a:t>
            </a:r>
            <a:r>
              <a:rPr lang="en-US" sz="2000" dirty="0" smtClean="0"/>
              <a:t> influence yield outcomes.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327" y="673259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99710" y="1425691"/>
            <a:ext cx="5183188" cy="2588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10" y="4023027"/>
            <a:ext cx="5183189" cy="2710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93223" y="5785808"/>
            <a:ext cx="622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“Clusters reveal how crop yield responds to varying environmental conditions”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3127" y="77311"/>
            <a:ext cx="1021493" cy="10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11623</TotalTime>
  <Words>963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Gothic Std B</vt:lpstr>
      <vt:lpstr>Adobe Arabic</vt:lpstr>
      <vt:lpstr>Algerian</vt:lpstr>
      <vt:lpstr>Arial</vt:lpstr>
      <vt:lpstr>Calibri</vt:lpstr>
      <vt:lpstr>Calibri Light</vt:lpstr>
      <vt:lpstr>Segoe UI</vt:lpstr>
      <vt:lpstr>Office Theme</vt:lpstr>
      <vt:lpstr>CROP YIELD PREDICTION USING MACHINE LEARNING</vt:lpstr>
      <vt:lpstr>Project Overview &amp; Problem Statement </vt:lpstr>
      <vt:lpstr>ABOUT THE DATASET</vt:lpstr>
      <vt:lpstr>DATA CLEANING &amp; PRE-PROCESSING</vt:lpstr>
      <vt:lpstr>EXPLORATORY DATA ANALYSIS (EDA)</vt:lpstr>
      <vt:lpstr>MODEL BUILDING &amp; EVALUATION</vt:lpstr>
      <vt:lpstr>FINAL MODEL RESULTS</vt:lpstr>
      <vt:lpstr>CROP-WISE YIELD ANALYSIS</vt:lpstr>
      <vt:lpstr>CLUSTERING ANALYSIS (KMEANS)</vt:lpstr>
      <vt:lpstr>STREAMLIT APP DEMO</vt:lpstr>
      <vt:lpstr>LIMITATIONS AND FUTURE ENHANCEMENTS</vt:lpstr>
      <vt:lpstr>PowerPoint Presentation</vt:lpstr>
    </vt:vector>
  </TitlesOfParts>
  <Company>Bryant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adeel mahmood</dc:creator>
  <cp:lastModifiedBy>adeel mahmood</cp:lastModifiedBy>
  <cp:revision>42</cp:revision>
  <dcterms:created xsi:type="dcterms:W3CDTF">2025-05-20T18:02:31Z</dcterms:created>
  <dcterms:modified xsi:type="dcterms:W3CDTF">2025-05-30T15:50:41Z</dcterms:modified>
</cp:coreProperties>
</file>